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4"/>
  </p:notesMasterIdLst>
  <p:sldIdLst>
    <p:sldId id="265" r:id="rId3"/>
    <p:sldId id="257" r:id="rId4"/>
    <p:sldId id="258" r:id="rId5"/>
    <p:sldId id="259" r:id="rId6"/>
    <p:sldId id="260" r:id="rId7"/>
    <p:sldId id="261" r:id="rId8"/>
    <p:sldId id="262" r:id="rId9"/>
    <p:sldId id="263"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98" d="100"/>
          <a:sy n="98" d="100"/>
        </p:scale>
        <p:origin x="276"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76995-5C25-40EE-8D47-3B6CF9A75B72}" type="datetimeFigureOut">
              <a:rPr lang="en-IN" smtClean="0"/>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48D62-A31D-4878-A85C-D517E1771CDF}" type="slidenum">
              <a:rPr lang="en-IN" smtClean="0"/>
              <a:t>‹#›</a:t>
            </a:fld>
            <a:endParaRPr lang="en-IN"/>
          </a:p>
        </p:txBody>
      </p:sp>
    </p:spTree>
    <p:extLst>
      <p:ext uri="{BB962C8B-B14F-4D97-AF65-F5344CB8AC3E}">
        <p14:creationId xmlns:p14="http://schemas.microsoft.com/office/powerpoint/2010/main" val="7637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0D0112-E6DA-4A68-956D-91BD2BE1BB8B}" type="slidenum">
              <a:rPr lang="en-IN" smtClean="0"/>
              <a:t>1</a:t>
            </a:fld>
            <a:endParaRPr lang="en-IN"/>
          </a:p>
        </p:txBody>
      </p:sp>
    </p:spTree>
    <p:extLst>
      <p:ext uri="{BB962C8B-B14F-4D97-AF65-F5344CB8AC3E}">
        <p14:creationId xmlns:p14="http://schemas.microsoft.com/office/powerpoint/2010/main" val="81344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Total deal value of 5 year contract(Cr)</a:t>
            </a:r>
            <a:endParaRPr dirty="0"/>
          </a:p>
          <a:p>
            <a:r>
              <a:rPr b="0" dirty="0"/>
              <a:t>No alt text provided</a:t>
            </a:r>
            <a:endParaRPr dirty="0"/>
          </a:p>
          <a:p>
            <a:endParaRPr dirty="0"/>
          </a:p>
          <a:p>
            <a:r>
              <a:rPr b="1" dirty="0"/>
              <a:t>Total Revenue 5 years (Cr)</a:t>
            </a:r>
            <a:endParaRPr dirty="0"/>
          </a:p>
          <a:p>
            <a:r>
              <a:rPr b="0" dirty="0"/>
              <a:t>No alt text provided</a:t>
            </a:r>
            <a:endParaRPr dirty="0"/>
          </a:p>
          <a:p>
            <a:endParaRPr dirty="0"/>
          </a:p>
          <a:p>
            <a:r>
              <a:rPr b="1" dirty="0"/>
              <a:t>Sponsorship Amount (Cr)</a:t>
            </a:r>
            <a:endParaRPr dirty="0"/>
          </a:p>
          <a:p>
            <a:r>
              <a:rPr b="0" dirty="0"/>
              <a:t>No alt text provided</a:t>
            </a:r>
            <a:endParaRPr dirty="0"/>
          </a:p>
          <a:p>
            <a:endParaRPr dirty="0"/>
          </a:p>
          <a:p>
            <a:r>
              <a:rPr b="1" dirty="0"/>
              <a:t>TOP SPONSOR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Revenue 2025(Cr)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HealthRiskIndex vs Advertiser brand</a:t>
            </a:r>
            <a:endParaRPr dirty="0"/>
          </a:p>
          <a:p>
            <a:r>
              <a:rPr b="0" dirty="0"/>
              <a:t>No alt text provided</a:t>
            </a:r>
            <a:endParaRPr dirty="0"/>
          </a:p>
          <a:p>
            <a:endParaRPr dirty="0"/>
          </a:p>
          <a:p>
            <a:r>
              <a:rPr b="1" dirty="0"/>
              <a:t>Advertiser Brands With High Health Risk Index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Number of Negatively Affected People by IncomeGroup and category</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Top 5 celebrities promoting dangerous brands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Tobacco Health Cost(Cr)</a:t>
            </a:r>
            <a:endParaRPr dirty="0"/>
          </a:p>
          <a:p>
            <a:r>
              <a:rPr b="0" dirty="0"/>
              <a:t>No alt text provided</a:t>
            </a:r>
            <a:endParaRPr dirty="0"/>
          </a:p>
          <a:p>
            <a:endParaRPr dirty="0"/>
          </a:p>
          <a:p>
            <a:r>
              <a:rPr b="1" dirty="0"/>
              <a:t>Gambling Health Cost(Cr)</a:t>
            </a:r>
            <a:endParaRPr dirty="0"/>
          </a:p>
          <a:p>
            <a:r>
              <a:rPr b="0" dirty="0"/>
              <a:t>No alt text provided</a:t>
            </a:r>
            <a:endParaRPr dirty="0"/>
          </a:p>
          <a:p>
            <a:endParaRPr dirty="0"/>
          </a:p>
          <a:p>
            <a:r>
              <a:rPr b="1" dirty="0"/>
              <a:t>Total Population</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donutChart</a:t>
            </a:r>
            <a:endParaRPr dirty="0"/>
          </a:p>
          <a:p>
            <a:r>
              <a:rPr b="0" dirty="0"/>
              <a:t>No alt text provided</a:t>
            </a:r>
            <a:endParaRPr dirty="0"/>
          </a:p>
          <a:p>
            <a:endParaRPr dirty="0"/>
          </a:p>
          <a:p>
            <a:r>
              <a:rPr b="1" dirty="0"/>
              <a:t>Estimated Jobs vs Advertiser brand</a:t>
            </a:r>
            <a:endParaRPr dirty="0"/>
          </a:p>
          <a:p>
            <a:r>
              <a:rPr b="0" dirty="0"/>
              <a:t>No alt text provided</a:t>
            </a:r>
            <a:endParaRPr dirty="0"/>
          </a:p>
          <a:p>
            <a:endParaRPr dirty="0"/>
          </a:p>
          <a:p>
            <a:r>
              <a:rPr b="1" dirty="0"/>
              <a:t>Estimated Tax(cr) vs Advertiser brand</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main Advertisers</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Partner Sponsors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Top 5 celebrities promoting dangerous brands</a:t>
            </a:r>
            <a:endParaRPr dirty="0"/>
          </a:p>
          <a:p>
            <a:r>
              <a:rPr b="0" dirty="0"/>
              <a:t>No alt text provided</a:t>
            </a:r>
            <a:endParaRPr dirty="0"/>
          </a:p>
          <a:p>
            <a:endParaRPr dirty="0"/>
          </a:p>
          <a:p>
            <a:r>
              <a:rPr b="1" dirty="0"/>
              <a:t>Jobs Created</a:t>
            </a:r>
            <a:endParaRPr dirty="0"/>
          </a:p>
          <a:p>
            <a:r>
              <a:rPr b="0" dirty="0"/>
              <a:t>No alt text provided</a:t>
            </a:r>
            <a:endParaRPr dirty="0"/>
          </a:p>
          <a:p>
            <a:endParaRPr dirty="0"/>
          </a:p>
          <a:p>
            <a:r>
              <a:rPr b="1" dirty="0"/>
              <a:t>Total Revenue Generated Through Central Contracts (In Crores)</a:t>
            </a:r>
            <a:endParaRPr dirty="0"/>
          </a:p>
          <a:p>
            <a:r>
              <a:rPr b="0" dirty="0"/>
              <a:t>No alt text provided</a:t>
            </a:r>
            <a:endParaRPr dirty="0"/>
          </a:p>
          <a:p>
            <a:endParaRPr dirty="0"/>
          </a:p>
          <a:p>
            <a:r>
              <a:rPr b="1" dirty="0"/>
              <a:t>Tobacco Health Cost(Cr)</a:t>
            </a:r>
            <a:endParaRPr dirty="0"/>
          </a:p>
          <a:p>
            <a:r>
              <a:rPr b="0" dirty="0"/>
              <a:t>No alt text provided</a:t>
            </a:r>
            <a:endParaRPr dirty="0"/>
          </a:p>
          <a:p>
            <a:endParaRPr dirty="0"/>
          </a:p>
          <a:p>
            <a:r>
              <a:rPr b="1" dirty="0"/>
              <a:t>Gambling Health Cost(Cr)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93559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67176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456765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02780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379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23144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672034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375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39570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55811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41811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16900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83718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59411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12135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46112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60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7ED9C8-F09A-4D9E-BEC0-4725162E21FF}" type="datetimeFigureOut">
              <a:rPr lang="en-US" smtClean="0"/>
              <a:t>5/20/2025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85089974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f8d1371b-5121-47c0-ad07-c1e061a56d46/?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41A2-9140-4D96-9157-1EC770D0E20F}"/>
              </a:ext>
            </a:extLst>
          </p:cNvPr>
          <p:cNvSpPr>
            <a:spLocks noGrp="1"/>
          </p:cNvSpPr>
          <p:nvPr>
            <p:ph type="ctrTitle"/>
          </p:nvPr>
        </p:nvSpPr>
        <p:spPr/>
        <p:txBody>
          <a:bodyPr>
            <a:normAutofit fontScale="90000"/>
          </a:bodyPr>
          <a:lstStyle/>
          <a:p>
            <a:r>
              <a:rPr lang="en-US" dirty="0"/>
              <a:t>IPL 2025: Boon for the Economy or Burden on Society?</a:t>
            </a:r>
            <a:endParaRPr lang="en-IN" dirty="0"/>
          </a:p>
        </p:txBody>
      </p:sp>
    </p:spTree>
    <p:extLst>
      <p:ext uri="{BB962C8B-B14F-4D97-AF65-F5344CB8AC3E}">
        <p14:creationId xmlns:p14="http://schemas.microsoft.com/office/powerpoint/2010/main" val="3572073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32FB6-B0A4-4C4B-8832-027CD8925861}"/>
              </a:ext>
            </a:extLst>
          </p:cNvPr>
          <p:cNvSpPr>
            <a:spLocks noGrp="1"/>
          </p:cNvSpPr>
          <p:nvPr>
            <p:ph idx="1"/>
          </p:nvPr>
        </p:nvSpPr>
        <p:spPr>
          <a:xfrm>
            <a:off x="408562" y="340469"/>
            <a:ext cx="11044103" cy="5520582"/>
          </a:xfrm>
        </p:spPr>
        <p:txBody>
          <a:bodyPr>
            <a:normAutofit lnSpcReduction="10000"/>
          </a:bodyPr>
          <a:lstStyle/>
          <a:p>
            <a:pPr marL="0" indent="0">
              <a:buNone/>
            </a:pPr>
            <a:r>
              <a:rPr lang="en-US" sz="2800" b="1" dirty="0"/>
              <a:t>Responsible Advertising Policy for IPL</a:t>
            </a:r>
          </a:p>
          <a:p>
            <a:r>
              <a:rPr lang="en-US" sz="2400" b="1" dirty="0"/>
              <a:t>1. Limit Harmful Product Ads</a:t>
            </a:r>
          </a:p>
          <a:p>
            <a:pPr>
              <a:buFont typeface="Arial" panose="020B0604020202020204" pitchFamily="34" charset="0"/>
              <a:buChar char="•"/>
            </a:pPr>
            <a:r>
              <a:rPr lang="en-US" sz="2400" dirty="0"/>
              <a:t>Only </a:t>
            </a:r>
            <a:r>
              <a:rPr lang="en-US" sz="2400" b="1" dirty="0"/>
              <a:t>15% of total ads</a:t>
            </a:r>
            <a:r>
              <a:rPr lang="en-US" sz="2400" dirty="0"/>
              <a:t> can come from risky categories (like pan masala, betting apps)</a:t>
            </a:r>
          </a:p>
          <a:p>
            <a:pPr>
              <a:buFont typeface="Arial" panose="020B0604020202020204" pitchFamily="34" charset="0"/>
              <a:buChar char="•"/>
            </a:pPr>
            <a:r>
              <a:rPr lang="en-US" sz="2400" dirty="0"/>
              <a:t>Limit on High risk ad per ad slot.</a:t>
            </a:r>
          </a:p>
          <a:p>
            <a:r>
              <a:rPr lang="en-US" b="1" dirty="0"/>
              <a:t>2. Add Health/Gambling Warnings</a:t>
            </a:r>
          </a:p>
          <a:p>
            <a:pPr>
              <a:buFont typeface="Arial" panose="020B0604020202020204" pitchFamily="34" charset="0"/>
              <a:buChar char="•"/>
            </a:pPr>
            <a:r>
              <a:rPr lang="en-US" dirty="0"/>
              <a:t>All risky ads must include:</a:t>
            </a:r>
          </a:p>
          <a:p>
            <a:pPr marL="742950" lvl="1" indent="-285750">
              <a:buFont typeface="Arial" panose="020B0604020202020204" pitchFamily="34" charset="0"/>
              <a:buChar char="•"/>
            </a:pPr>
            <a:r>
              <a:rPr lang="en-US" dirty="0"/>
              <a:t>A </a:t>
            </a:r>
            <a:r>
              <a:rPr lang="en-US" b="1" dirty="0"/>
              <a:t>5-second warning</a:t>
            </a:r>
            <a:r>
              <a:rPr lang="en-US" dirty="0"/>
              <a:t> ("This product may harm your health or finances")</a:t>
            </a:r>
          </a:p>
          <a:p>
            <a:pPr marL="742950" lvl="1" indent="-285750">
              <a:buFont typeface="Arial" panose="020B0604020202020204" pitchFamily="34" charset="0"/>
              <a:buChar char="•"/>
            </a:pPr>
            <a:r>
              <a:rPr lang="en-US" dirty="0"/>
              <a:t>Clear </a:t>
            </a:r>
            <a:r>
              <a:rPr lang="en-US" b="1" dirty="0"/>
              <a:t>visual and voice disclaimers</a:t>
            </a:r>
            <a:endParaRPr lang="en-US" dirty="0"/>
          </a:p>
          <a:p>
            <a:r>
              <a:rPr lang="en-US" b="1" dirty="0"/>
              <a:t>3. Reward Ethical Brands</a:t>
            </a:r>
          </a:p>
          <a:p>
            <a:pPr>
              <a:buFont typeface="Arial" panose="020B0604020202020204" pitchFamily="34" charset="0"/>
              <a:buChar char="•"/>
            </a:pPr>
            <a:r>
              <a:rPr lang="en-US" dirty="0"/>
              <a:t>Give </a:t>
            </a:r>
            <a:r>
              <a:rPr lang="en-US" b="1" dirty="0"/>
              <a:t>discounts or bonus ad slots</a:t>
            </a:r>
            <a:r>
              <a:rPr lang="en-US" dirty="0"/>
              <a:t> to:</a:t>
            </a:r>
          </a:p>
          <a:p>
            <a:pPr marL="742950" lvl="1" indent="-285750">
              <a:buFont typeface="Arial" panose="020B0604020202020204" pitchFamily="34" charset="0"/>
              <a:buChar char="•"/>
            </a:pPr>
            <a:r>
              <a:rPr lang="en-US" dirty="0"/>
              <a:t>Women-led brands</a:t>
            </a:r>
          </a:p>
          <a:p>
            <a:pPr marL="742950" lvl="1" indent="-285750">
              <a:buFont typeface="Arial" panose="020B0604020202020204" pitchFamily="34" charset="0"/>
              <a:buChar char="•"/>
            </a:pPr>
            <a:r>
              <a:rPr lang="en-US" dirty="0"/>
              <a:t>Green energy, health, or education companies</a:t>
            </a:r>
          </a:p>
          <a:p>
            <a:pPr marL="0" indent="0">
              <a:buNone/>
            </a:pPr>
            <a:endParaRPr lang="en-US" sz="2800" b="1" dirty="0"/>
          </a:p>
        </p:txBody>
      </p:sp>
    </p:spTree>
    <p:extLst>
      <p:ext uri="{BB962C8B-B14F-4D97-AF65-F5344CB8AC3E}">
        <p14:creationId xmlns:p14="http://schemas.microsoft.com/office/powerpoint/2010/main" val="104111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D8B1C-B17A-49EF-9FD8-64C6BC277E60}"/>
              </a:ext>
            </a:extLst>
          </p:cNvPr>
          <p:cNvSpPr>
            <a:spLocks noGrp="1"/>
          </p:cNvSpPr>
          <p:nvPr>
            <p:ph idx="1"/>
          </p:nvPr>
        </p:nvSpPr>
        <p:spPr>
          <a:xfrm>
            <a:off x="447472" y="505839"/>
            <a:ext cx="10907916" cy="5355212"/>
          </a:xfrm>
        </p:spPr>
        <p:txBody>
          <a:bodyPr>
            <a:normAutofit lnSpcReduction="10000"/>
          </a:bodyPr>
          <a:lstStyle/>
          <a:p>
            <a:pPr marL="0" indent="0">
              <a:buNone/>
            </a:pPr>
            <a:r>
              <a:rPr lang="en-US" sz="2800" b="1" dirty="0"/>
              <a:t>Strategies for players to evaluate and select endorsement deals based on social impact considerations.</a:t>
            </a:r>
          </a:p>
          <a:p>
            <a:r>
              <a:rPr lang="en-US" sz="2800" dirty="0"/>
              <a:t>Players be informed about Health / Social Risk Index for every product they sign, and recommended to avoid high Health / Social Risk Index products.</a:t>
            </a:r>
          </a:p>
          <a:p>
            <a:r>
              <a:rPr lang="en-US" sz="2800" dirty="0"/>
              <a:t>Does this brand align with the player’s values, image, and fanbase</a:t>
            </a:r>
          </a:p>
          <a:p>
            <a:r>
              <a:rPr lang="en-US" sz="2800" dirty="0"/>
              <a:t>Evaluate if this endorsement support a sustainable image over the next 5–10 years</a:t>
            </a:r>
          </a:p>
          <a:p>
            <a:r>
              <a:rPr lang="en-US" sz="2800" dirty="0"/>
              <a:t>Prioritize brands that build legacy, not just quick earnings.</a:t>
            </a:r>
          </a:p>
          <a:p>
            <a:r>
              <a:rPr lang="en-IN" sz="2800" dirty="0"/>
              <a:t>BCCI should have a </a:t>
            </a:r>
            <a:r>
              <a:rPr lang="en-US" sz="2800" dirty="0"/>
              <a:t>ethics panel to review brand associations for players</a:t>
            </a:r>
            <a:endParaRPr lang="en-IN" sz="2800" dirty="0"/>
          </a:p>
        </p:txBody>
      </p:sp>
    </p:spTree>
    <p:extLst>
      <p:ext uri="{BB962C8B-B14F-4D97-AF65-F5344CB8AC3E}">
        <p14:creationId xmlns:p14="http://schemas.microsoft.com/office/powerpoint/2010/main" val="864411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Total deal value of 5 year contract(Cr) ,Total Revenue 5 years (Cr) ,Sponsorship Amount (Cr) ,TOP SPONSOR ,image ,shape ,image ,image ,image ,image ,image ,image ,Total Revenue 2025(C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Central Contract Revenue Breakdown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HealthRiskIndex vs Advertiser brand ,Advertiser Brands With High Health Risk Index ,slicer ,slicer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Health &amp; Social Risk Index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umber of Negatively Affected People by IncomeGroup and category ,donutChart ,donutChart ,pivotTable ,Top 5 celebrities promoting dangerous brands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Impact on Population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bacco Health Cost(Cr) ,Gambling Health Cost(Cr) ,Total Population ,clusteredColumnChart ,clusteredColumnChart ,pivotTable ,slicer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Public Health Impact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nutChart ,Estimated Jobs vs Advertiser brand ,Estimated Tax(cr) vs Advertiser brand ,pivotTable ,donutChart ,slicer ,slicer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Economic Ecosystem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main Advertisers ,tableEx ,Partner Sponsors ,shape ,image ,image ,image ,image ,image ,image ,Top 5 celebrities promoting dangerous brands ,Jobs Created ,Total Revenue Generated Through Central Contracts (In Crores) ,Tobacco Health Cost(Cr) ,Gambling Health Cost(Cr)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E7E63-66A9-4504-8CDA-51361DCD0240}"/>
              </a:ext>
            </a:extLst>
          </p:cNvPr>
          <p:cNvSpPr>
            <a:spLocks noGrp="1"/>
          </p:cNvSpPr>
          <p:nvPr>
            <p:ph idx="1"/>
          </p:nvPr>
        </p:nvSpPr>
        <p:spPr>
          <a:xfrm>
            <a:off x="642026" y="486383"/>
            <a:ext cx="10713362" cy="5374667"/>
          </a:xfrm>
        </p:spPr>
        <p:txBody>
          <a:bodyPr>
            <a:normAutofit lnSpcReduction="10000"/>
          </a:bodyPr>
          <a:lstStyle/>
          <a:p>
            <a:pPr marL="0" indent="0">
              <a:buNone/>
            </a:pPr>
            <a:br>
              <a:rPr lang="en-US" sz="3000" b="1" dirty="0"/>
            </a:br>
            <a:br>
              <a:rPr lang="en-US" sz="3000" b="1" dirty="0"/>
            </a:br>
            <a:br>
              <a:rPr lang="en-US" sz="3000" b="1" dirty="0"/>
            </a:br>
            <a:r>
              <a:rPr lang="en-US" sz="3000" b="1" dirty="0"/>
              <a:t>Framework for increasing the economic benefits of IPL while minimizing potential negative social impacts will include the following</a:t>
            </a:r>
          </a:p>
          <a:p>
            <a:pPr>
              <a:buFont typeface="Arial" panose="020B0604020202020204" pitchFamily="34" charset="0"/>
              <a:buChar char="•"/>
            </a:pPr>
            <a:r>
              <a:rPr lang="en-US" sz="2000" dirty="0"/>
              <a:t>Give more ad slots to health, tech, education, and clean energy brands</a:t>
            </a:r>
          </a:p>
          <a:p>
            <a:pPr>
              <a:buFont typeface="Arial" panose="020B0604020202020204" pitchFamily="34" charset="0"/>
              <a:buChar char="•"/>
            </a:pPr>
            <a:r>
              <a:rPr lang="en-US" sz="2000" dirty="0"/>
              <a:t>Limit ads from harmful categories like pan masala and betting apps</a:t>
            </a:r>
          </a:p>
          <a:p>
            <a:pPr>
              <a:buFont typeface="Arial" panose="020B0604020202020204" pitchFamily="34" charset="0"/>
              <a:buChar char="•"/>
            </a:pPr>
            <a:r>
              <a:rPr lang="en-US" sz="2000" dirty="0"/>
              <a:t>Give discounts or tax benefits to companies promoting social good</a:t>
            </a:r>
          </a:p>
          <a:p>
            <a:pPr>
              <a:buFont typeface="Arial" panose="020B0604020202020204" pitchFamily="34" charset="0"/>
              <a:buChar char="•"/>
            </a:pPr>
            <a:r>
              <a:rPr lang="en-US" sz="2000" dirty="0"/>
              <a:t>Highlight responsible brands as “Official Ethical Partners of IPL”</a:t>
            </a:r>
          </a:p>
          <a:p>
            <a:pPr>
              <a:buFont typeface="Arial" panose="020B0604020202020204" pitchFamily="34" charset="0"/>
              <a:buChar char="•"/>
            </a:pPr>
            <a:r>
              <a:rPr lang="en-US" sz="2000" dirty="0"/>
              <a:t>Add health/gambling warnings to risky ads. </a:t>
            </a:r>
          </a:p>
          <a:p>
            <a:pPr>
              <a:buFont typeface="Arial" panose="020B0604020202020204" pitchFamily="34" charset="0"/>
              <a:buChar char="•"/>
            </a:pPr>
            <a:r>
              <a:rPr lang="en-US" dirty="0"/>
              <a:t>Ask big advertisers to show how they are helping society (jobs, health, etc.)</a:t>
            </a:r>
            <a:endParaRPr lang="en-US" sz="2000" dirty="0"/>
          </a:p>
          <a:p>
            <a:pPr>
              <a:buFont typeface="Arial" panose="020B0604020202020204" pitchFamily="34" charset="0"/>
              <a:buChar char="•"/>
            </a:pPr>
            <a:endParaRPr lang="en-US" sz="2000" dirty="0"/>
          </a:p>
          <a:p>
            <a:pPr marL="0" indent="0">
              <a:buNone/>
            </a:pPr>
            <a:endParaRPr lang="en-US" sz="2000" dirty="0"/>
          </a:p>
          <a:p>
            <a:pPr>
              <a:buFont typeface="Arial" panose="020B0604020202020204" pitchFamily="34" charset="0"/>
              <a:buChar char="•"/>
            </a:pPr>
            <a:endParaRPr lang="en-US" sz="2000" dirty="0"/>
          </a:p>
          <a:p>
            <a:pPr marL="0" indent="0">
              <a:buNone/>
            </a:pPr>
            <a:endParaRPr lang="en-US" sz="2400" dirty="0"/>
          </a:p>
          <a:p>
            <a:endParaRPr lang="en-US" dirty="0"/>
          </a:p>
          <a:p>
            <a:endParaRPr lang="en-IN" b="1" dirty="0"/>
          </a:p>
        </p:txBody>
      </p:sp>
    </p:spTree>
    <p:extLst>
      <p:ext uri="{BB962C8B-B14F-4D97-AF65-F5344CB8AC3E}">
        <p14:creationId xmlns:p14="http://schemas.microsoft.com/office/powerpoint/2010/main" val="113266957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877</Words>
  <Application>Microsoft Office PowerPoint</Application>
  <PresentationFormat>Widescreen</PresentationFormat>
  <Paragraphs>313</Paragraphs>
  <Slides>11</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Century Gothic</vt:lpstr>
      <vt:lpstr>Wingdings 3</vt:lpstr>
      <vt:lpstr>Custom Design</vt:lpstr>
      <vt:lpstr>Ion</vt:lpstr>
      <vt:lpstr>IPL 2025: Boon for the Economy or Burden on Society?</vt:lpstr>
      <vt:lpstr>Homepage</vt:lpstr>
      <vt:lpstr>Central Contract Revenue Breakdown</vt:lpstr>
      <vt:lpstr>Health &amp; Social Risk Index</vt:lpstr>
      <vt:lpstr>Impact on Population</vt:lpstr>
      <vt:lpstr>Public Health Impact </vt:lpstr>
      <vt:lpstr>Economic Ecosystem</vt:lpstr>
      <vt:lpstr>Overview</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Vallabesh Ganesan</cp:lastModifiedBy>
  <cp:revision>6</cp:revision>
  <dcterms:created xsi:type="dcterms:W3CDTF">2016-09-04T11:54:55Z</dcterms:created>
  <dcterms:modified xsi:type="dcterms:W3CDTF">2025-05-20T07:19:00Z</dcterms:modified>
</cp:coreProperties>
</file>